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66" r:id="rId3"/>
    <p:sldId id="256" r:id="rId4"/>
    <p:sldId id="278" r:id="rId5"/>
    <p:sldId id="270" r:id="rId6"/>
    <p:sldId id="260" r:id="rId7"/>
    <p:sldId id="280" r:id="rId8"/>
    <p:sldId id="281" r:id="rId9"/>
    <p:sldId id="282" r:id="rId10"/>
    <p:sldId id="283" r:id="rId11"/>
    <p:sldId id="284" r:id="rId12"/>
    <p:sldId id="263" r:id="rId13"/>
    <p:sldId id="262" r:id="rId14"/>
    <p:sldId id="264" r:id="rId15"/>
    <p:sldId id="274" r:id="rId16"/>
    <p:sldId id="265" r:id="rId17"/>
    <p:sldId id="275" r:id="rId18"/>
    <p:sldId id="277" r:id="rId19"/>
  </p:sldIdLst>
  <p:sldSz cx="14630400" cy="8229600"/>
  <p:notesSz cx="8229600" cy="14630400"/>
  <p:embeddedFontLst>
    <p:embeddedFont>
      <p:font typeface="Arial Black" panose="020B0A04020102020204" pitchFamily="34" charset="0"/>
      <p:bold r:id="rId21"/>
    </p:embeddedFont>
    <p:embeddedFont>
      <p:font typeface="Arial Rounded MT Bold" panose="020F0704030504030204" pitchFamily="34" charset="0"/>
      <p:regular r:id="rId22"/>
    </p:embeddedFont>
    <p:embeddedFont>
      <p:font typeface="Cabin" panose="020B0604020202020204" charset="0"/>
      <p:regular r:id="rId23"/>
    </p:embeddedFont>
    <p:embeddedFont>
      <p:font typeface="Cooper Black" panose="0208090404030B020404" pitchFamily="18" charset="0"/>
      <p:regular r:id="rId24"/>
    </p:embeddedFont>
    <p:embeddedFont>
      <p:font typeface="Unbounde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96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jip.in/wp-content/uploads/2025/04/18.01.058.20251302.pdf" TargetMode="External"/><Relationship Id="rId3" Type="http://schemas.openxmlformats.org/officeDocument/2006/relationships/hyperlink" Target="https://www.youtube.com/watch?v=BvnfL1wi-e4" TargetMode="External"/><Relationship Id="rId7" Type="http://schemas.openxmlformats.org/officeDocument/2006/relationships/hyperlink" Target="https://www.youtube.com/watch?v=TDxlpmhLO9I" TargetMode="External"/><Relationship Id="rId2" Type="http://schemas.openxmlformats.org/officeDocument/2006/relationships/hyperlink" Target="https://www.youtube.com/watch?v=rESzt2I7TA8&amp;t=76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ysa.com/faq" TargetMode="External"/><Relationship Id="rId5" Type="http://schemas.openxmlformats.org/officeDocument/2006/relationships/hyperlink" Target="https://pmc.ncbi.nlm.nih.gov/articles/PMC9897276/" TargetMode="External"/><Relationship Id="rId4" Type="http://schemas.openxmlformats.org/officeDocument/2006/relationships/hyperlink" Target="https://www.wysa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4B57A-8C4F-4B29-7E2D-90457304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1" y="0"/>
            <a:ext cx="1250388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6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DE0E6-F2C5-C004-BDB7-77026A08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5" y="397329"/>
            <a:ext cx="13710227" cy="723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92547-2889-D4FC-BC7D-ABCAD3DA9835}"/>
              </a:ext>
            </a:extLst>
          </p:cNvPr>
          <p:cNvSpPr/>
          <p:nvPr/>
        </p:nvSpPr>
        <p:spPr>
          <a:xfrm>
            <a:off x="12774298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232D8-192E-A48B-08C2-DF6A802B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" y="1435552"/>
            <a:ext cx="14350080" cy="4791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25C4D4-6F6C-F9C5-6538-9579A9C4BE48}"/>
              </a:ext>
            </a:extLst>
          </p:cNvPr>
          <p:cNvSpPr/>
          <p:nvPr/>
        </p:nvSpPr>
        <p:spPr>
          <a:xfrm>
            <a:off x="12774298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96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685" y="249555"/>
            <a:ext cx="13059030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Reach, Deep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0" y="1109640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5M+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75579" y="18127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0" y="2128301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Across 65+ countries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67533" y="1103083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3+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324988" y="1833139"/>
            <a:ext cx="29720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Major institutions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017472" y="218508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NHS UK, Accenture, Lufthansa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289866" y="1088304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92%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598029" y="18290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Feel better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28696" y="213210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After just one session</a:t>
            </a:r>
            <a:endParaRPr lang="en-US" sz="1850" dirty="0"/>
          </a:p>
        </p:txBody>
      </p:sp>
      <p:sp>
        <p:nvSpPr>
          <p:cNvPr id="15" name="Text 0"/>
          <p:cNvSpPr/>
          <p:nvPr/>
        </p:nvSpPr>
        <p:spPr>
          <a:xfrm>
            <a:off x="4401879" y="2531416"/>
            <a:ext cx="10916398" cy="702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Awards &amp; Recognitions Overview</a:t>
            </a:r>
            <a:endParaRPr lang="en-US" sz="2800" u="sng" dirty="0"/>
          </a:p>
        </p:txBody>
      </p:sp>
      <p:sp>
        <p:nvSpPr>
          <p:cNvPr id="17" name="Text 1"/>
          <p:cNvSpPr/>
          <p:nvPr/>
        </p:nvSpPr>
        <p:spPr>
          <a:xfrm>
            <a:off x="5820585" y="3180791"/>
            <a:ext cx="6185535" cy="367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Play Best App 2020: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Excellence in app design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ORCHA Best App 2020: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Clinician-approved mental health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DigitalHealth.London</a:t>
            </a: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2022: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Greatest NHS Benefit award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Mozilla Privacy Award 2022: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Top privacy practices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Health Tech World 2023: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Finalist for Digital Health App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Brandon Hall Group Gold: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Employee wellness innovation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Google Assistant Investment: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First in Asia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SBRI Healthcare 2023: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AI mental health grant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 Hunt: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#4 Product of the Day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2400" dirty="0"/>
          </a:p>
          <a:p>
            <a:pPr>
              <a:lnSpc>
                <a:spcPct val="150000"/>
              </a:lnSpc>
              <a:buSzPct val="100000"/>
            </a:pPr>
            <a:endParaRPr lang="en-US" sz="2400" dirty="0"/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B72A77-BB43-8535-6148-11AF3ACA3A97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2" y="1549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When No One Was There, Wysa Was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Crisis moment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064794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13-year-old girl with suicidal thoughts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Digital lifeline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064794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Wysa provided critical support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Survival 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4432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She later credited Wysa with helping her survive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131495-19BC-3023-2F22-5D8986AE3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94" y="2367285"/>
            <a:ext cx="8342728" cy="4692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E0579B-FA71-B97A-DA6D-207E1265B5A7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4910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Trust, Accuracy, and Clinical Strength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 first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4340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Anonymity &amp; GDPR/HIPAA compliance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139321"/>
            <a:ext cx="2923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Clinical validation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63485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Peer-reviewed research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5859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Expert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608147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Therapist-trained NLP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0247" y="5585936"/>
            <a:ext cx="36689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Emotional intelligence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6081474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empathetic response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728511-9BD7-BCF7-B64B-B0B960778464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731520"/>
            <a:ext cx="76347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Wysa: Lessons and Future Directions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18" y="2323148"/>
            <a:ext cx="1078111" cy="1293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2503" y="2538770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Empathy in AI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42503" y="2985135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be compassionate when designed with care.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18" y="3616881"/>
            <a:ext cx="1078111" cy="1293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2503" y="3832503"/>
            <a:ext cx="295120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 Builds Trust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42503" y="4278868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Anonymity and data safety encourage user confidence.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18" y="4910614"/>
            <a:ext cx="1078111" cy="1293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2503" y="512623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Bridging Gaps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42503" y="5572601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Technology fills mental health service shortages effectively.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018" y="6204347"/>
            <a:ext cx="1078111" cy="12937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2503" y="6419969"/>
            <a:ext cx="384571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Improvement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642503" y="6866334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Clinical validation and feedback drive AI evolution.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E37985-EA87-3D13-6DA0-D88EC788E23F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1060" y="707726"/>
            <a:ext cx="12012216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Healing, One Conversation at a Time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38" y="1978223"/>
            <a:ext cx="4191238" cy="41912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581" y="1978223"/>
            <a:ext cx="4191238" cy="41912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724" y="1978223"/>
            <a:ext cx="4191238" cy="41912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0818" y="6588919"/>
            <a:ext cx="1296876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Empathy. Technology. Hope.</a:t>
            </a:r>
            <a:endParaRPr lang="en-US" sz="3200" dirty="0"/>
          </a:p>
        </p:txBody>
      </p:sp>
      <p:sp>
        <p:nvSpPr>
          <p:cNvPr id="7" name="Text 2"/>
          <p:cNvSpPr/>
          <p:nvPr/>
        </p:nvSpPr>
        <p:spPr>
          <a:xfrm>
            <a:off x="830818" y="7235785"/>
            <a:ext cx="12968764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When AI meets empathy, it becomes a companion - always there, never judging.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77958-EC35-75B9-466F-8BD2EB8A7D6C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  <p:sndAc>
          <p:stSnd loop="1">
            <p:snd r:embed="rId3" name="videoplayback-[AudioTrimmer.com].wav"/>
          </p:stSnd>
        </p:sndAc>
      </p:transition>
    </mc:Choice>
    <mc:Fallback xmlns="">
      <p:transition spd="slow" advClick="0" advTm="5000">
        <p:fade/>
        <p:sndAc>
          <p:stSnd loop="1">
            <p:snd r:embed="rId7" name="videoplayback-[AudioTrimmer.com]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B7ACF-2146-99EC-91D3-1E56E50841EC}"/>
              </a:ext>
            </a:extLst>
          </p:cNvPr>
          <p:cNvSpPr txBox="1"/>
          <p:nvPr/>
        </p:nvSpPr>
        <p:spPr>
          <a:xfrm>
            <a:off x="261257" y="1302554"/>
            <a:ext cx="610688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REFERENCES :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5D2D5-2FAF-59BA-70F7-AF8EF878AC1F}"/>
              </a:ext>
            </a:extLst>
          </p:cNvPr>
          <p:cNvSpPr txBox="1"/>
          <p:nvPr/>
        </p:nvSpPr>
        <p:spPr>
          <a:xfrm>
            <a:off x="0" y="1825774"/>
            <a:ext cx="147053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 Our Star </a:t>
            </a:r>
            <a:r>
              <a:rPr lang="en-US" sz="24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Founders:Ramakant</a:t>
            </a: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from Wysa talks about their AI-led mental health solution for Bharat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https://www.youtube.com/watch?v=LjfMqlbMwok&amp;t=2s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https://www.youtube.com/watch?v=BvnfL1wi-e4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https://www.wysa.com/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https://pmc.ncbi.nlm.nih.gov/articles/PMC9897276/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https://www.wysa.com/faq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https://www.youtube.com/watch?v=TDxlpmhLO9I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https://ijip.in/wp-content/uploads/2025/04/18.01.058.20251302.pdf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F2990F-148E-8CC4-36AD-3984313C62CA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0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624F8A-9868-DE01-CF51-FED743A5C5BB}"/>
              </a:ext>
            </a:extLst>
          </p:cNvPr>
          <p:cNvSpPr txBox="1"/>
          <p:nvPr/>
        </p:nvSpPr>
        <p:spPr>
          <a:xfrm>
            <a:off x="181323" y="378307"/>
            <a:ext cx="14267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 little Penguin is here to stay; and it’s to sustain our lives.</a:t>
            </a:r>
            <a:endParaRPr lang="en-IN" sz="3600" dirty="0">
              <a:solidFill>
                <a:schemeClr val="accent6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026" name="Picture 2" descr="Wysa | Ithaca College">
            <a:extLst>
              <a:ext uri="{FF2B5EF4-FFF2-40B4-BE49-F238E27FC236}">
                <a16:creationId xmlns:a16="http://schemas.microsoft.com/office/drawing/2014/main" id="{CACCEFEE-F7AA-469F-668C-44C9D867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3" y="2526847"/>
            <a:ext cx="52292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8DB74-D21F-E2A3-1F2A-91AF218616E7}"/>
              </a:ext>
            </a:extLst>
          </p:cNvPr>
          <p:cNvSpPr txBox="1"/>
          <p:nvPr/>
        </p:nvSpPr>
        <p:spPr>
          <a:xfrm>
            <a:off x="2142273" y="3551183"/>
            <a:ext cx="14155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 </a:t>
            </a:r>
            <a:endParaRPr lang="en-US" sz="2000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We appreciate your time and attention. </a:t>
            </a:r>
          </a:p>
          <a:p>
            <a:pPr algn="ctr"/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Feel free to ask anything — we’re here to discuss!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D0F8EB-FDD1-4C0C-26E7-460C3E4C3F94}"/>
              </a:ext>
            </a:extLst>
          </p:cNvPr>
          <p:cNvSpPr/>
          <p:nvPr/>
        </p:nvSpPr>
        <p:spPr>
          <a:xfrm>
            <a:off x="12684641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1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CD355-12C0-2531-0569-85D8C0AC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" y="2488018"/>
            <a:ext cx="14631780" cy="5741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271D8-5125-532C-74CF-7B408B91F5BD}"/>
              </a:ext>
            </a:extLst>
          </p:cNvPr>
          <p:cNvSpPr txBox="1"/>
          <p:nvPr/>
        </p:nvSpPr>
        <p:spPr>
          <a:xfrm>
            <a:off x="2706229" y="616182"/>
            <a:ext cx="9216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Mental Health Crisis: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Need for Accessible Support</a:t>
            </a:r>
            <a:endParaRPr lang="en-IN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398" y="27370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Healing Through Conversation: A New Era of Self-Care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2712833"/>
            <a:ext cx="7468553" cy="1082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 Wysa is transforming mental health through </a:t>
            </a:r>
          </a:p>
          <a:p>
            <a:pPr algn="l">
              <a:lnSpc>
                <a:spcPts val="3000"/>
              </a:lnSpc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cognitive computing?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a world that never stops moving, what happens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when your mind needs a pause?</a:t>
            </a:r>
            <a:endParaRPr lang="en-US" sz="2400" dirty="0"/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37724" y="312229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q"/>
            </a:pP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1EAB3-CCAA-558B-F9EB-6307259FBDB4}"/>
              </a:ext>
            </a:extLst>
          </p:cNvPr>
          <p:cNvSpPr txBox="1"/>
          <p:nvPr/>
        </p:nvSpPr>
        <p:spPr>
          <a:xfrm>
            <a:off x="837724" y="6767299"/>
            <a:ext cx="8048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Presented by</a:t>
            </a:r>
          </a:p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Smarth Kaushal (102497023) and Rhumeet Bhatia (102317171)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ysa - Your Everyday Therapy_merged (1)">
            <a:hlinkClick r:id="" action="ppaction://media"/>
            <a:extLst>
              <a:ext uri="{FF2B5EF4-FFF2-40B4-BE49-F238E27FC236}">
                <a16:creationId xmlns:a16="http://schemas.microsoft.com/office/drawing/2014/main" id="{1B163874-7720-D49F-3A9A-6DE7D4EC91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10"/>
            <a:ext cx="14630399" cy="82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 startups are ensuring access to mental healthcare using tech | YourStory">
            <a:extLst>
              <a:ext uri="{FF2B5EF4-FFF2-40B4-BE49-F238E27FC236}">
                <a16:creationId xmlns:a16="http://schemas.microsoft.com/office/drawing/2014/main" id="{204C1A94-4111-93A1-4C36-9BD4EBB6A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/>
          <a:stretch/>
        </p:blipFill>
        <p:spPr bwMode="auto">
          <a:xfrm>
            <a:off x="0" y="1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9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1505"/>
            <a:ext cx="7594997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 AI That Listens, Learns, and Supports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5" y="2395904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8765" y="2376368"/>
            <a:ext cx="1849398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CBT &amp; DBT techniques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73232" y="3102268"/>
            <a:ext cx="1572816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Evidence-based therapies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591" y="2363473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5649" y="2376368"/>
            <a:ext cx="1794154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NLP-based recognition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58556" y="3110462"/>
            <a:ext cx="157293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Understands emotional context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15" y="5278270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8389" y="5278270"/>
            <a:ext cx="1867020" cy="976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Journaling, tracking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473815" y="6054350"/>
            <a:ext cx="157293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Records emotional patterns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837" y="5278270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21385" y="5278269"/>
            <a:ext cx="2013023" cy="976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Mindfulness prompts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5336943" y="6006546"/>
            <a:ext cx="1572816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Guides through difficult moments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22601-1A76-B6D2-5859-5AAFB62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51" y="520133"/>
            <a:ext cx="11052897" cy="7015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F6A979-49B8-927E-9480-A85576985D69}"/>
              </a:ext>
            </a:extLst>
          </p:cNvPr>
          <p:cNvSpPr/>
          <p:nvPr/>
        </p:nvSpPr>
        <p:spPr>
          <a:xfrm>
            <a:off x="12774298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14983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2B50D-67C0-E5FF-099F-1F28A382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48" y="559594"/>
            <a:ext cx="10259452" cy="711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0453D-F4F8-ADF3-1D86-A8372886FE40}"/>
              </a:ext>
            </a:extLst>
          </p:cNvPr>
          <p:cNvSpPr/>
          <p:nvPr/>
        </p:nvSpPr>
        <p:spPr>
          <a:xfrm>
            <a:off x="12774298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18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6CCA9-73CE-49FF-DB60-BA5F4761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06" y="206829"/>
            <a:ext cx="11477334" cy="768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2CC3C4-7C2B-F045-63B1-A284FB18748A}"/>
              </a:ext>
            </a:extLst>
          </p:cNvPr>
          <p:cNvSpPr/>
          <p:nvPr/>
        </p:nvSpPr>
        <p:spPr>
          <a:xfrm>
            <a:off x="12774298" y="7719237"/>
            <a:ext cx="1850065" cy="484892"/>
          </a:xfrm>
          <a:prstGeom prst="rect">
            <a:avLst/>
          </a:prstGeom>
          <a:solidFill>
            <a:srgbClr val="162732"/>
          </a:solidFill>
          <a:ln>
            <a:solidFill>
              <a:srgbClr val="1627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2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494</Words>
  <Application>Microsoft Office PowerPoint</Application>
  <PresentationFormat>Custom</PresentationFormat>
  <Paragraphs>90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Black</vt:lpstr>
      <vt:lpstr>Arial</vt:lpstr>
      <vt:lpstr>Arial Rounded MT Bold</vt:lpstr>
      <vt:lpstr>Cooper Black</vt:lpstr>
      <vt:lpstr>Cabin</vt:lpstr>
      <vt:lpstr>Wingdings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Rhumeet Bhatia</cp:lastModifiedBy>
  <cp:revision>18</cp:revision>
  <dcterms:created xsi:type="dcterms:W3CDTF">2025-04-30T19:50:53Z</dcterms:created>
  <dcterms:modified xsi:type="dcterms:W3CDTF">2025-05-08T04:05:31Z</dcterms:modified>
</cp:coreProperties>
</file>